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7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66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DC52CB-43CA-4DD0-B728-25D70B876539}" type="doc">
      <dgm:prSet loTypeId="urn:microsoft.com/office/officeart/2005/8/layout/bList2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A0D6B1-D959-41B9-8D31-8CFC6F032342}" type="pres">
      <dgm:prSet presAssocID="{A0DC52CB-43CA-4DD0-B728-25D70B876539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57D88A8-7C51-4031-BA3B-8A3DAD31D107}" type="presOf" srcId="{A0DC52CB-43CA-4DD0-B728-25D70B876539}" destId="{59A0D6B1-D959-41B9-8D31-8CFC6F032342}" srcOrd="0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0892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13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644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375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0840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775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21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77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784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55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853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07CEE-D1D3-433A-BA38-F25354140D06}" type="datetimeFigureOut">
              <a:rPr lang="ru-RU" smtClean="0"/>
              <a:pPr/>
              <a:t>24.02.2020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9B59-C7F0-4E59-A458-373CE1CA37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61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8134672" cy="43924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Презентация ООП  МБДОУ </a:t>
            </a: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Нижнешитц</a:t>
            </a:r>
            <a:r>
              <a:rPr lang="ru-RU" b="1" dirty="0" err="1" smtClean="0">
                <a:solidFill>
                  <a:srgbClr val="002060"/>
                </a:solidFill>
              </a:rPr>
              <a:t>инский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детский сад </a:t>
            </a:r>
            <a:r>
              <a:rPr lang="ru-RU" b="1" dirty="0" smtClean="0">
                <a:solidFill>
                  <a:srgbClr val="002060"/>
                </a:solidFill>
              </a:rPr>
              <a:t> «</a:t>
            </a:r>
            <a:r>
              <a:rPr lang="ru-RU" b="1" dirty="0" smtClean="0">
                <a:solidFill>
                  <a:srgbClr val="002060"/>
                </a:solidFill>
              </a:rPr>
              <a:t>Ромашка</a:t>
            </a:r>
            <a:r>
              <a:rPr lang="ru-RU" b="1" dirty="0" smtClean="0">
                <a:solidFill>
                  <a:srgbClr val="002060"/>
                </a:solidFill>
              </a:rPr>
              <a:t>», </a:t>
            </a:r>
            <a:r>
              <a:rPr lang="ru-RU" b="1" dirty="0" smtClean="0">
                <a:solidFill>
                  <a:srgbClr val="002060"/>
                </a:solidFill>
              </a:rPr>
              <a:t>разработанной на основе основной образовательной программы дошкольного образования «От рождения до школы»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5157192"/>
            <a:ext cx="5864696" cy="481608"/>
          </a:xfrm>
        </p:spPr>
        <p:txBody>
          <a:bodyPr>
            <a:normAutofit fontScale="25000" lnSpcReduction="20000"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sz="9600" b="1" dirty="0" smtClean="0">
              <a:solidFill>
                <a:srgbClr val="002060"/>
              </a:solidFill>
            </a:endParaRPr>
          </a:p>
          <a:p>
            <a:r>
              <a:rPr lang="ru-RU" sz="9600" b="1" dirty="0" smtClean="0">
                <a:solidFill>
                  <a:srgbClr val="002060"/>
                </a:solidFill>
              </a:rPr>
              <a:t>с. Нижние </a:t>
            </a:r>
            <a:r>
              <a:rPr lang="ru-RU" sz="9600" b="1" dirty="0" err="1" smtClean="0">
                <a:solidFill>
                  <a:srgbClr val="002060"/>
                </a:solidFill>
              </a:rPr>
              <a:t>Шитцы</a:t>
            </a:r>
            <a:r>
              <a:rPr lang="ru-RU" sz="9600" b="1" dirty="0" smtClean="0">
                <a:solidFill>
                  <a:srgbClr val="002060"/>
                </a:solidFill>
              </a:rPr>
              <a:t> </a:t>
            </a:r>
            <a:r>
              <a:rPr lang="ru-RU" sz="9600" b="1" dirty="0" smtClean="0">
                <a:solidFill>
                  <a:srgbClr val="002060"/>
                </a:solidFill>
              </a:rPr>
              <a:t>, </a:t>
            </a:r>
            <a:r>
              <a:rPr lang="ru-RU" sz="9600" b="1" dirty="0" smtClean="0">
                <a:solidFill>
                  <a:srgbClr val="002060"/>
                </a:solidFill>
              </a:rPr>
              <a:t>2017г</a:t>
            </a:r>
            <a:r>
              <a:rPr lang="ru-RU" sz="9600" b="1" dirty="0" smtClean="0">
                <a:solidFill>
                  <a:srgbClr val="002060"/>
                </a:solidFill>
              </a:rPr>
              <a:t>.</a:t>
            </a:r>
            <a:endParaRPr lang="ru-RU" sz="9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51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Нормативно – правовая база разработки Программы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3917032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Федеральный закон от 29.12.2012 №273 – ФЗ «Об образовании в Российской Федерации»;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Федеральный закон от 24 июля 1998г. №124-ФЗ «Об основных гарантиях прав ребенка в Российской Федерации»;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Конвенция о правах ребенка(Нью-Йорк,20 ноября 1989г);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Приказ МО и Н РФ от 17 октября 2013г. №1155 «Об утверждении федерального государственного образовательного стандарта дошкольного образования»;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Санитарно – эпидемиологические правила и нормативы для ДОО( Сан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ПиН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2.4.1.3049 – 13, Сан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ПиН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2.4.1.3147 – 13);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965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Times New Roman"/>
              </a:rPr>
              <a:t>Программа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МБДОУ 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«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Нижнешитц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инский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Times New Roman"/>
              </a:rPr>
              <a:t>детский сад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 «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Ромашка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»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Times New Roman"/>
              </a:rPr>
              <a:t>разработана на основе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Times New Roman"/>
              </a:rPr>
              <a:t>: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/>
          </a:bodyPr>
          <a:lstStyle/>
          <a:p>
            <a:pPr marL="184150" lvl="0" indent="0" algn="just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E0B602"/>
              </a:buClr>
              <a:buSzPct val="80000"/>
              <a:buNone/>
            </a:pPr>
            <a:r>
              <a:rPr lang="ru-RU" sz="1800" b="1" kern="0" dirty="0" smtClean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  «Основной </a:t>
            </a:r>
            <a:r>
              <a:rPr lang="ru-RU" sz="1800" b="1" kern="0" dirty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образовательной программы дошкольного образования»</a:t>
            </a:r>
            <a:r>
              <a:rPr lang="ru-RU" sz="1800" kern="0" dirty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 </a:t>
            </a:r>
            <a:r>
              <a:rPr lang="ru-RU" sz="1800" b="1" kern="0" dirty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«От рождения до школы»</a:t>
            </a:r>
            <a:r>
              <a:rPr lang="ru-RU" sz="1800" kern="0" dirty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 под редакцией Н.Е. </a:t>
            </a:r>
            <a:r>
              <a:rPr lang="ru-RU" sz="1800" kern="0" dirty="0" err="1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Вераксы</a:t>
            </a:r>
            <a:r>
              <a:rPr lang="ru-RU" sz="1800" kern="0" dirty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, Т.С. Комаровой, М.А. </a:t>
            </a:r>
            <a:r>
              <a:rPr lang="ru-RU" sz="1800" kern="0" dirty="0" smtClean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Васильевой. М,2016г. </a:t>
            </a:r>
            <a:endParaRPr lang="ru-RU" sz="1800" kern="0" dirty="0">
              <a:solidFill>
                <a:srgbClr val="002060"/>
              </a:solidFill>
              <a:latin typeface="Arial" pitchFamily="34" charset="0"/>
              <a:ea typeface="Verdana"/>
              <a:cs typeface="Verdana"/>
            </a:endParaRPr>
          </a:p>
          <a:p>
            <a:pPr marL="184150" lvl="0" indent="0" algn="just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E0B602"/>
              </a:buClr>
              <a:buSzPct val="80000"/>
              <a:buNone/>
            </a:pPr>
            <a:r>
              <a:rPr lang="ru-RU" sz="1800" b="1" kern="0" dirty="0" smtClean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  и </a:t>
            </a:r>
            <a:r>
              <a:rPr lang="ru-RU" sz="1800" b="1" kern="0" dirty="0">
                <a:solidFill>
                  <a:srgbClr val="002060"/>
                </a:solidFill>
                <a:latin typeface="Arial" pitchFamily="34" charset="0"/>
                <a:ea typeface="Verdana"/>
                <a:cs typeface="Verdana"/>
              </a:rPr>
              <a:t>парциальных программ:</a:t>
            </a:r>
          </a:p>
          <a:p>
            <a:pPr marL="457200" lvl="0" indent="-273050" algn="just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E0B602"/>
              </a:buClr>
              <a:buSzPct val="80000"/>
              <a:buFont typeface="Wingdings 2" pitchFamily="18" charset="2"/>
              <a:buChar char=""/>
            </a:pPr>
            <a:r>
              <a:rPr lang="ru-RU" sz="1800" kern="0" dirty="0" smtClean="0">
                <a:solidFill>
                  <a:srgbClr val="002060"/>
                </a:solidFill>
                <a:latin typeface="Verdana"/>
                <a:ea typeface="Verdana"/>
                <a:cs typeface="Verdana"/>
              </a:rPr>
              <a:t>«</a:t>
            </a:r>
            <a:r>
              <a:rPr lang="ru-RU" sz="1800" kern="0" dirty="0">
                <a:solidFill>
                  <a:srgbClr val="002060"/>
                </a:solidFill>
                <a:latin typeface="Verdana"/>
                <a:ea typeface="Verdana"/>
                <a:cs typeface="Verdana"/>
              </a:rPr>
              <a:t>Цветные ладошки» А.И. </a:t>
            </a:r>
            <a:r>
              <a:rPr lang="ru-RU" sz="1800" kern="0" dirty="0" smtClean="0">
                <a:solidFill>
                  <a:srgbClr val="002060"/>
                </a:solidFill>
                <a:latin typeface="Verdana"/>
                <a:ea typeface="Verdana"/>
                <a:cs typeface="Verdana"/>
              </a:rPr>
              <a:t>Лыкова</a:t>
            </a:r>
            <a:r>
              <a:rPr lang="ru-RU" sz="1800" kern="0" dirty="0" smtClean="0">
                <a:solidFill>
                  <a:srgbClr val="002060"/>
                </a:solidFill>
                <a:latin typeface="Verdana"/>
                <a:ea typeface="Verdana"/>
                <a:cs typeface="Verdana"/>
              </a:rPr>
              <a:t>.</a:t>
            </a:r>
            <a:endParaRPr lang="ru-RU" sz="1800" kern="0" dirty="0" smtClean="0">
              <a:solidFill>
                <a:srgbClr val="002060"/>
              </a:solidFill>
              <a:latin typeface="Verdana"/>
              <a:ea typeface="Verdana"/>
              <a:cs typeface="Verdana"/>
            </a:endParaRPr>
          </a:p>
          <a:p>
            <a:pPr marL="457200" lvl="0" indent="-273050" algn="just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E0B602"/>
              </a:buClr>
              <a:buSzPct val="80000"/>
              <a:buFont typeface="Wingdings 2" pitchFamily="18" charset="2"/>
              <a:buChar char=""/>
            </a:pPr>
            <a:r>
              <a:rPr lang="ru-RU" sz="1800" b="1" kern="0" dirty="0" smtClean="0">
                <a:solidFill>
                  <a:srgbClr val="002060"/>
                </a:solidFill>
                <a:latin typeface="Verdana"/>
                <a:ea typeface="Verdana"/>
                <a:cs typeface="Verdana"/>
              </a:rPr>
              <a:t>УМК:</a:t>
            </a:r>
            <a:endParaRPr lang="ru-RU" sz="1800" b="1" kern="0" dirty="0">
              <a:solidFill>
                <a:srgbClr val="002060"/>
              </a:solidFill>
              <a:latin typeface="Verdana"/>
              <a:ea typeface="Verdana"/>
              <a:cs typeface="Verdana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«Изучаем русский язык» С.М.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Гаффаровой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телд</a:t>
            </a:r>
            <a:r>
              <a:rPr lang="tt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 сөйләшәбез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Ф.В. Ха</a:t>
            </a:r>
            <a:r>
              <a:rPr lang="tt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зратовой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телд</a:t>
            </a:r>
            <a:r>
              <a:rPr lang="tt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 сөйләшәбез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З.М. </a:t>
            </a:r>
            <a:r>
              <a:rPr lang="tt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Зариповой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</a:t>
            </a:r>
            <a:r>
              <a:rPr lang="tt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әктәпкәчә </a:t>
            </a:r>
            <a:r>
              <a:rPr lang="tt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яшьтәгеләр </a:t>
            </a:r>
            <a:r>
              <a:rPr lang="tt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әлифбасы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tt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Р.К.Шаеховой и др.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561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8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boombob.ru/img/picture/May/05/98a38274a5725663fa2148122a2248a3/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5540" y="3212976"/>
            <a:ext cx="2520279" cy="1872208"/>
          </a:xfrm>
          <a:prstGeom prst="ellipse">
            <a:avLst/>
          </a:prstGeom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6516216" y="2823192"/>
            <a:ext cx="2304256" cy="144016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81391" y="2856605"/>
            <a:ext cx="2304256" cy="144016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515540" y="1628799"/>
            <a:ext cx="2784651" cy="1286849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34813" y="4841680"/>
            <a:ext cx="2304256" cy="144016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84168" y="4841680"/>
            <a:ext cx="2304256" cy="144016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удожественно- эстетическое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5212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СОДЕРЖАНИЕ ПРОГРАММЫ ОБЕСПЕЧИВАЕТ РАЗВИТИЕ ЛИЧНОСТИ, МОТИВАЦИИ И СПОСОБНОСТИ ДЕТЕЙ И ОХВАТЫВАЕТ СЛЕДУЮЩИЕ ОБРАЗОВАТЕЛЬНЫЕ ОБЛАСТИ: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04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СТРУКТУРА ПРОГРАММЫ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ЦЕЛЕВОЙ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1.1.Пояснительная записка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1.1.1. Цели и задачи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реализации Программы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1.1.2 Принципы и подходы к формированию Программы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1.2.Планируемые результаты освоения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СОДЕРЖАТЕЛЬНЫЙ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2.1. 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Характеристика особенностей развития детей раннего и дошкольного возраста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2.2. Описание ОД в соответствии с направлениями развития ребенка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2.3.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вариативных форм, способов, методов и средств реализации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2.4.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Коррекционно – развивающая работа в ДОУ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ОРГАНИЗАЦИОННЫЙ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3.1. Психолого – педагогические условия, обеспечивающие развитие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ребенка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3.2.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Кадровые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 реализации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3.4. Распорядок и режим дня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3.5. Особенности традиционных событий, праздников, мероприятий 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3.6. Особенности организации РППС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3.7. Обеспечение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методическими рекомендациями и средствами обучения и воспитания</a:t>
            </a:r>
          </a:p>
        </p:txBody>
      </p:sp>
      <p:sp>
        <p:nvSpPr>
          <p:cNvPr id="9" name="AutoShape 2" descr="https://docviewer.yandex.ru/htmlimage?id=qrii-1b2l6lba3o3xmlfedryh84obpumq6m7en8ibnm2bokzca654desokuv6ky2z2l8w9qh8dv8u90dgaa1heldt3v2y21qm5gyf4a2&amp;name=image-38rSAbKt8tJ7A4j7Sk.png&amp;uid=136423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634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Целевой  раздел ООП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Определяет ценностное пространство, научные основы, принципы, цели и задачи ее реализации, планируемые результаты ее освоения в виде целостных ориентиров в соответствии с требованиями ФГОС ДО и социальным заказом родителей 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334728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-18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9448" y="476672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 деятельности МБДОУ 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911314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сохранение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здоровья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детей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95373" y="1772815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- качество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образования на современном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этапе;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20716" y="1799033"/>
            <a:ext cx="2448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- забота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 безопасности их жизнедеятельности.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429226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-18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Содержательный раздел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340768"/>
            <a:ext cx="8496944" cy="259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14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ПРЕДСТАВЛЯЕТ </a:t>
            </a:r>
            <a:r>
              <a:rPr lang="ru-RU" sz="1400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ОПИСАНИЕ ОБРАЗОВАТЕЛЬНОЙ ДЕЯТЕЛЬНОСТИ В СООТВЕТСТВИИ  С НАПРАВЛЕНИЯМИ РАЗВИТИЯ РЕБЕНКА, СПОСОБЫ И НАПРАВЛЕНИЯ ДЕТСКОЙ ИНИЦИАТИВЫ. ОСОБЕННОСТИ ВЗАИМОДЕЙСТВИЯ ПЕДАГОГИЧЕСКОГО КОЛЛЕКТИВА С СЕМЬЯМИ ВОСПИТАННИКОВ. ДАННАЯ ЧАСТЬ ПРОГРАММЫ УЧИТЫВАЕТ ОБРАЗОВАТЕЛЬНЫЕ ПОТРЕБНОСТИ, ИНТЕРЕСЫ И МОТИВЫ ДЕТЕЙ, ИХ СЕМЕЙ И ПЕДАГОГОВ И ОРИЕНТИРОВАНА НА : </a:t>
            </a:r>
          </a:p>
          <a:p>
            <a:pPr marL="342900" lvl="0" indent="-342900">
              <a:spcBef>
                <a:spcPct val="20000"/>
              </a:spcBef>
              <a:buFontTx/>
              <a:buChar char="-"/>
            </a:pPr>
            <a:r>
              <a:rPr lang="ru-RU" sz="1400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СПЕЦИФИКУ СОЦИОКУЛЬТУРНЫХ УСЛОВИЙ; </a:t>
            </a:r>
          </a:p>
          <a:p>
            <a:pPr marL="342900" lvl="0" indent="-342900">
              <a:spcBef>
                <a:spcPct val="20000"/>
              </a:spcBef>
              <a:buFontTx/>
              <a:buChar char="-"/>
            </a:pPr>
            <a:r>
              <a:rPr lang="ru-RU" sz="1400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ВЫБОР ОБРАЗОВАТЕЛЬНЫХ ФОРМ ОРГАНИЗАЦИИ РАБОТЫ С ДЕТЬМИ, КОТОРЫЕ В НАИБОЛЬШЕЙ СТЕПЕНИ СООТВЕТСТВУЮТ ВОЗМОЖНОСТЯМ ПЕДАГОГОВ. </a:t>
            </a:r>
          </a:p>
          <a:p>
            <a:pPr lvl="0">
              <a:spcBef>
                <a:spcPct val="20000"/>
              </a:spcBef>
            </a:pPr>
            <a:r>
              <a:rPr lang="ru-RU" sz="1400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ДАННЫЙ РАЗДЕЛ  СОДЕРЖИТ описание образовательной деятельности по профессиональной коррекции нарушений развития детей и особенности работы детей с ОВЗ</a:t>
            </a:r>
            <a:r>
              <a:rPr lang="ru-RU" sz="14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8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71539607"/>
              </p:ext>
            </p:extLst>
          </p:nvPr>
        </p:nvGraphicFramePr>
        <p:xfrm>
          <a:off x="323528" y="3861048"/>
          <a:ext cx="8363272" cy="2448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19958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Взаимодействие с семьей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00201"/>
            <a:ext cx="8219256" cy="31249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ВЗАИМОДЕЙСТВИЕ С СЕМЬЕЙ НАПРАВЛЕНО НА СОЗДАНИЕ В ДЕТСКОМ САДУ НЕОБХОДИМЫХ УСЛОВИЙ ДЛЯ РАЗВИТИЯ ОТВЕТСТВЕННОСТИ И ВЗАИМОЗАВИСИМОСТИ ОТНОШЕНИЙ, ОБЕСПЕЧИВАЮЩИХ ЦЕЛОСТНОЕ РАЗВИТИЕ ЛИЧНОСТИ ДОШКОЛЬНИКА, ПОВЫШЕНИЕ КОМПЕТЕНТНОСТИ РОДИТЕЛЕЙ В ОБЛАСТИ ВОСПИТАНИЯ.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757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ОСНОВНЫЕ ФОРМЫ ВЗАИМОДЕЙСТВИЯ С СЕМЬЯМИ: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встречи-знакомства;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посещение семей;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анкетирование;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родительские собрания;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организация выставок детского творчества;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общение по электронной почте, на сайте МБДОУ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71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Организационный раздел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ОРГАНИЗАЦИОННЫЙ РАЗДЕЛ СОДЕРЖИТ ОПИСАНИЕ МАТЕРИАЛЬНО-ТЕХНИЧЕСКОГО ОБЕСПЕЧЕНИЯ ПРОГРАММЫ, ОБЕСПЕЧЕННОСТЬ МЕТОДИЧЕСКИМИ МАТЕРИАЛАМИ, ВКЛЮЧАЕТ РЕЖИМ ДНЯ, А ТАКЖЕ ОСОБЕННОСТИ ПРАЗДНИКОВ, МЕРОПРИЯТИЙ И ОРГАНИЗАЦИИ РАЗВИВАЮЩЕЙ ПРЕДМЕТНО – ПРОСТРАНСТВЕННОЙ СРЕДЫ.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76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9442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МЕРОПРИЯТИЯ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ОЗДОРОВИТЕЛЬНЫЕ ПРОГУЛКИ;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СОРЕВНОВАНИЯ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ПРАЗДНИКИ;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ТЕАТРАЛИЗОВАННЫЕ ПРЕДСТАВЛЕНИЯ;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СМОТРЫ И КОНКУРСЫ;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ЭКСКУРСИИ.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359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ООП МБДОУ </a:t>
            </a: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Нижнешитц</a:t>
            </a:r>
            <a:r>
              <a:rPr lang="ru-RU" b="1" dirty="0" err="1" smtClean="0">
                <a:solidFill>
                  <a:srgbClr val="002060"/>
                </a:solidFill>
              </a:rPr>
              <a:t>инский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детский </a:t>
            </a:r>
            <a:r>
              <a:rPr lang="ru-RU" b="1" dirty="0" smtClean="0">
                <a:solidFill>
                  <a:srgbClr val="002060"/>
                </a:solidFill>
              </a:rPr>
              <a:t>сад «</a:t>
            </a:r>
            <a:r>
              <a:rPr lang="ru-RU" b="1" dirty="0" smtClean="0">
                <a:solidFill>
                  <a:srgbClr val="002060"/>
                </a:solidFill>
              </a:rPr>
              <a:t>Ромашка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ООП ДО, логично и содержательно разработанная, способствует эффективной организации и планированию образовательного процесса в ДОО и успешной реализации требований ФГОС ДО.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250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htmlconvd-uqkpV81x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91"/>
          <a:stretch/>
        </p:blipFill>
        <p:spPr bwMode="auto">
          <a:xfrm>
            <a:off x="-778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Спасибо за внимание!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optionsworld.ru/wp-content/uploads/2016/02/%D0%BA%D0%BD%D0%B8%D0%B3%D0%B01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5264033" cy="381642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02232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672</Words>
  <Application>Microsoft Office PowerPoint</Application>
  <PresentationFormat>Экран (4:3)</PresentationFormat>
  <Paragraphs>75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ООП  МБДОУ «Нижнешитцинский детский сад  «Ромашка», разработанной на основе основной образовательной программы дошкольного образования «От рождения до школы» </vt:lpstr>
      <vt:lpstr>Нормативно – правовая база разработки Программы</vt:lpstr>
      <vt:lpstr>Программа МБДОУ  «Нижнешитцинский детский сад   «Ромашка» разработана на основе:</vt:lpstr>
      <vt:lpstr>СОДЕРЖАНИЕ ПРОГРАММЫ ОБЕСПЕЧИВАЕТ РАЗВИТИЕ ЛИЧНОСТИ, МОТИВАЦИИ И СПОСОБНОСТИ ДЕТЕЙ И ОХВАТЫВАЕТ СЛЕДУЮЩИЕ ОБРАЗОВАТЕЛЬНЫЕ ОБЛАСТИ:</vt:lpstr>
      <vt:lpstr>СТРУКТУРА ПРОГРАММЫ</vt:lpstr>
      <vt:lpstr>Целевой  раздел ООП</vt:lpstr>
      <vt:lpstr>Слайд 7</vt:lpstr>
      <vt:lpstr>Содержательный раздел</vt:lpstr>
      <vt:lpstr>Взаимодействие с семьей</vt:lpstr>
      <vt:lpstr>ОСНОВНЫЕ ФОРМЫ ВЗАИМОДЕЙСТВИЯ С СЕМЬЯМИ:</vt:lpstr>
      <vt:lpstr>Организационный раздел</vt:lpstr>
      <vt:lpstr>МЕРОПРИЯТИЯ </vt:lpstr>
      <vt:lpstr>ООП МБДОУ «Нижнешитцинский детский сад «Ромашка»</vt:lpstr>
      <vt:lpstr>Спасибо за внимание!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ООП ДО МБДОУ «Сабинский детский сад №5 «Бэлэкэч», разработанной на основе основной образовательной программы дошкольного образования «От рождения до школы»</dc:title>
  <dc:creator>1</dc:creator>
  <cp:lastModifiedBy>User</cp:lastModifiedBy>
  <cp:revision>42</cp:revision>
  <dcterms:created xsi:type="dcterms:W3CDTF">2016-10-10T10:06:41Z</dcterms:created>
  <dcterms:modified xsi:type="dcterms:W3CDTF">2020-02-24T07:04:39Z</dcterms:modified>
</cp:coreProperties>
</file>